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6" r:id="rId2"/>
    <p:sldId id="547" r:id="rId3"/>
    <p:sldId id="481" r:id="rId4"/>
    <p:sldId id="548" r:id="rId5"/>
    <p:sldId id="588" r:id="rId6"/>
    <p:sldId id="482" r:id="rId7"/>
    <p:sldId id="430" r:id="rId8"/>
    <p:sldId id="471" r:id="rId9"/>
    <p:sldId id="550" r:id="rId10"/>
    <p:sldId id="589" r:id="rId11"/>
    <p:sldId id="472" r:id="rId12"/>
    <p:sldId id="577" r:id="rId13"/>
    <p:sldId id="606" r:id="rId14"/>
    <p:sldId id="607" r:id="rId15"/>
    <p:sldId id="608" r:id="rId16"/>
    <p:sldId id="609" r:id="rId17"/>
    <p:sldId id="610" r:id="rId18"/>
    <p:sldId id="611" r:id="rId19"/>
    <p:sldId id="613" r:id="rId20"/>
    <p:sldId id="612" r:id="rId21"/>
    <p:sldId id="473" r:id="rId22"/>
    <p:sldId id="615" r:id="rId23"/>
    <p:sldId id="590" r:id="rId24"/>
    <p:sldId id="562" r:id="rId25"/>
    <p:sldId id="479" r:id="rId26"/>
    <p:sldId id="491" r:id="rId27"/>
    <p:sldId id="492" r:id="rId28"/>
    <p:sldId id="49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1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.jpeg"/><Relationship Id="rId5" Type="http://schemas.openxmlformats.org/officeDocument/2006/relationships/tags" Target="../tags/tag11.xml"/><Relationship Id="rId15" Type="http://schemas.openxmlformats.org/officeDocument/2006/relationships/image" Target="../media/image16.jpe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15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6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15.tiff"/><Relationship Id="rId5" Type="http://schemas.openxmlformats.org/officeDocument/2006/relationships/tags" Target="../tags/tag20.xml"/><Relationship Id="rId10" Type="http://schemas.openxmlformats.org/officeDocument/2006/relationships/image" Target="../media/image14.png"/><Relationship Id="rId4" Type="http://schemas.openxmlformats.org/officeDocument/2006/relationships/tags" Target="../tags/tag19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4.xml"/><Relationship Id="rId7" Type="http://schemas.openxmlformats.org/officeDocument/2006/relationships/image" Target="../media/image2.jpeg"/><Relationship Id="rId12" Type="http://schemas.openxmlformats.org/officeDocument/2006/relationships/image" Target="../media/image39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26.xml"/><Relationship Id="rId10" Type="http://schemas.openxmlformats.org/officeDocument/2006/relationships/image" Target="../media/image42.jpeg"/><Relationship Id="rId4" Type="http://schemas.openxmlformats.org/officeDocument/2006/relationships/tags" Target="../tags/tag25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jpeg"/><Relationship Id="rId7" Type="http://schemas.openxmlformats.org/officeDocument/2006/relationships/image" Target="NUL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加法运算定律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运算定律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加法交换律和加法结合律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5058" name="Rectangle 2"/>
          <p:cNvSpPr>
            <a:spLocks noGrp="1" noRot="1" noChangeArrowheads="1"/>
          </p:cNvSpPr>
          <p:nvPr/>
        </p:nvSpPr>
        <p:spPr>
          <a:xfrm>
            <a:off x="1981200" y="1083310"/>
            <a:ext cx="8229600" cy="7397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你能再举出几个这样的例子吗？</a:t>
            </a:r>
          </a:p>
        </p:txBody>
      </p:sp>
      <p:sp>
        <p:nvSpPr>
          <p:cNvPr id="45061" name="WordArt 5"/>
          <p:cNvSpPr>
            <a:spLocks noChangeArrowheads="1" noChangeShapeType="1"/>
          </p:cNvSpPr>
          <p:nvPr/>
        </p:nvSpPr>
        <p:spPr bwMode="auto">
          <a:xfrm>
            <a:off x="366182" y="3859338"/>
            <a:ext cx="5545013" cy="64365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62602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r>
              <a:rPr lang="zh-CN" altLang="en-US" sz="3600" dirty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你发现了什么</a:t>
            </a:r>
            <a:r>
              <a:rPr lang="zh-CN" altLang="en-US" sz="3600" dirty="0" smtClean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600" dirty="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8614" y="1924675"/>
            <a:ext cx="36950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29+56=56+29</a:t>
            </a:r>
          </a:p>
        </p:txBody>
      </p:sp>
      <p:sp>
        <p:nvSpPr>
          <p:cNvPr id="11" name="矩形 10"/>
          <p:cNvSpPr/>
          <p:nvPr/>
        </p:nvSpPr>
        <p:spPr>
          <a:xfrm>
            <a:off x="4248012" y="2732926"/>
            <a:ext cx="36950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89+31=31+89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3208655" y="4566920"/>
            <a:ext cx="7828915" cy="755015"/>
          </a:xfrm>
          <a:prstGeom prst="wedgeRoundRectCallout">
            <a:avLst>
              <a:gd name="adj1" fmla="val 19502"/>
              <a:gd name="adj2" fmla="val 5041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两个数相加,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交换加数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不变。</a:t>
            </a: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4864100" y="5412105"/>
            <a:ext cx="4517390" cy="735965"/>
          </a:xfrm>
          <a:prstGeom prst="wedgeRoundRectCallout">
            <a:avLst>
              <a:gd name="adj1" fmla="val 31719"/>
              <a:gd name="adj2" fmla="val 4584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这叫做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加法交换律。</a:t>
            </a:r>
          </a:p>
        </p:txBody>
      </p:sp>
      <p:sp>
        <p:nvSpPr>
          <p:cNvPr id="17" name="Rectangle 2"/>
          <p:cNvSpPr>
            <a:spLocks noGrp="1" noRot="1" noChangeArrowheads="1"/>
          </p:cNvSpPr>
          <p:nvPr/>
        </p:nvSpPr>
        <p:spPr>
          <a:xfrm>
            <a:off x="4097020" y="270510"/>
            <a:ext cx="4043045" cy="711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40+56=56+40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1" grpId="0" animBg="1"/>
      <p:bldP spid="4" grpId="0"/>
      <p:bldP spid="11" grpId="0"/>
      <p:bldP spid="15" grpId="0" bldLvl="0" animBg="1"/>
      <p:bldP spid="16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857645" y="4034093"/>
            <a:ext cx="43389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甲数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乙数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乙数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甲数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66515" y="4972685"/>
            <a:ext cx="3787775" cy="583565"/>
            <a:chOff x="4633560" y="4098269"/>
            <a:chExt cx="4255547" cy="559517"/>
          </a:xfrm>
        </p:grpSpPr>
        <p:sp>
          <p:nvSpPr>
            <p:cNvPr id="6" name="矩形 5"/>
            <p:cNvSpPr/>
            <p:nvPr/>
          </p:nvSpPr>
          <p:spPr>
            <a:xfrm>
              <a:off x="4633560" y="4098269"/>
              <a:ext cx="4255547" cy="559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+     =      +  </a:t>
              </a: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4911791" y="4284393"/>
              <a:ext cx="524390" cy="307975"/>
            </a:xfrm>
            <a:prstGeom prst="triangle">
              <a:avLst>
                <a:gd name="adj" fmla="val 523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5891313" y="4200245"/>
              <a:ext cx="576064" cy="452892"/>
            </a:xfrm>
            <a:prstGeom prst="star5">
              <a:avLst/>
            </a:prstGeom>
            <a:solidFill>
              <a:srgbClr val="CC33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7"/>
            <p:cNvSpPr>
              <a:spLocks noChangeArrowheads="1"/>
            </p:cNvSpPr>
            <p:nvPr/>
          </p:nvSpPr>
          <p:spPr bwMode="auto">
            <a:xfrm>
              <a:off x="8066807" y="4286251"/>
              <a:ext cx="524391" cy="307975"/>
            </a:xfrm>
            <a:prstGeom prst="triangle">
              <a:avLst>
                <a:gd name="adj" fmla="val 523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AutoShape 8"/>
            <p:cNvSpPr>
              <a:spLocks noChangeArrowheads="1"/>
            </p:cNvSpPr>
            <p:nvPr/>
          </p:nvSpPr>
          <p:spPr bwMode="auto">
            <a:xfrm>
              <a:off x="7027767" y="4193212"/>
              <a:ext cx="576064" cy="452892"/>
            </a:xfrm>
            <a:prstGeom prst="star5">
              <a:avLst/>
            </a:prstGeom>
            <a:solidFill>
              <a:srgbClr val="CC33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113945" y="5781369"/>
            <a:ext cx="232854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err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r>
              <a:rPr lang="en-US" altLang="zh-CN" sz="4000" i="1" dirty="0" err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4000" i="1" dirty="0" err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r>
              <a:rPr lang="en-US" altLang="zh-CN" sz="4000" i="1" dirty="0" err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endParaRPr lang="en-US" altLang="zh-CN" sz="4000" i="1" dirty="0" err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0" name="TextBox 37"/>
          <p:cNvSpPr txBox="1"/>
          <p:nvPr/>
        </p:nvSpPr>
        <p:spPr>
          <a:xfrm>
            <a:off x="7148661" y="5843371"/>
            <a:ext cx="1489710" cy="583565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更简便</a:t>
            </a:r>
          </a:p>
        </p:txBody>
      </p:sp>
      <p:pic>
        <p:nvPicPr>
          <p:cNvPr id="41" name="Picture 4" descr="http://img05.tooopen.com/images/20141113/sy_74808667671.jpg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72" b="8754"/>
          <a:stretch>
            <a:fillRect/>
          </a:stretch>
        </p:blipFill>
        <p:spPr bwMode="auto">
          <a:xfrm>
            <a:off x="2896865" y="2248443"/>
            <a:ext cx="5741893" cy="150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矩形 41"/>
          <p:cNvSpPr/>
          <p:nvPr/>
        </p:nvSpPr>
        <p:spPr>
          <a:xfrm>
            <a:off x="3546953" y="2482166"/>
            <a:ext cx="5059680" cy="1260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加法交换律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字母表示为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</a:p>
          <a:p>
            <a:pPr algn="ctr"/>
            <a:r>
              <a:rPr lang="en-US" altLang="zh-CN" sz="44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44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44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44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2195830" y="3973830"/>
            <a:ext cx="1508125" cy="723265"/>
            <a:chOff x="1979712" y="1251942"/>
            <a:chExt cx="1126331" cy="797719"/>
          </a:xfrm>
        </p:grpSpPr>
        <p:sp>
          <p:nvSpPr>
            <p:cNvPr id="45" name="MH_Other_1"/>
            <p:cNvSpPr/>
            <p:nvPr>
              <p:custDataLst>
                <p:tags r:id="rId7"/>
              </p:custDataLst>
            </p:nvPr>
          </p:nvSpPr>
          <p:spPr bwMode="auto">
            <a:xfrm>
              <a:off x="2642889" y="1251942"/>
              <a:ext cx="463154" cy="797719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DD5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Other_2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642890" y="1251942"/>
              <a:ext cx="317897" cy="797719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7 w 665163"/>
                <a:gd name="T11" fmla="*/ 27796 h 1670051"/>
                <a:gd name="T12" fmla="*/ 69893 w 665163"/>
                <a:gd name="T13" fmla="*/ 87549 h 1670051"/>
                <a:gd name="T14" fmla="*/ 35197 w 665163"/>
                <a:gd name="T15" fmla="*/ 147635 h 1670051"/>
                <a:gd name="T16" fmla="*/ 23186 w 665163"/>
                <a:gd name="T17" fmla="*/ 147635 h 1670051"/>
                <a:gd name="T18" fmla="*/ 58217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Other_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979712" y="1330523"/>
              <a:ext cx="746522" cy="63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000" smtClean="0">
                  <a:solidFill>
                    <a:srgbClr val="DD5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40660" y="4914265"/>
            <a:ext cx="946785" cy="694055"/>
            <a:chOff x="2368941" y="1251942"/>
            <a:chExt cx="737102" cy="797719"/>
          </a:xfrm>
        </p:grpSpPr>
        <p:sp>
          <p:nvSpPr>
            <p:cNvPr id="49" name="MH_Other_1"/>
            <p:cNvSpPr/>
            <p:nvPr>
              <p:custDataLst>
                <p:tags r:id="rId4"/>
              </p:custDataLst>
            </p:nvPr>
          </p:nvSpPr>
          <p:spPr bwMode="auto">
            <a:xfrm>
              <a:off x="2642889" y="1251942"/>
              <a:ext cx="463154" cy="797719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4D60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MH_Other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642890" y="1251942"/>
              <a:ext cx="317897" cy="797719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7 w 665163"/>
                <a:gd name="T11" fmla="*/ 27796 h 1670051"/>
                <a:gd name="T12" fmla="*/ 69893 w 665163"/>
                <a:gd name="T13" fmla="*/ 87549 h 1670051"/>
                <a:gd name="T14" fmla="*/ 35197 w 665163"/>
                <a:gd name="T15" fmla="*/ 147635 h 1670051"/>
                <a:gd name="T16" fmla="*/ 23186 w 665163"/>
                <a:gd name="T17" fmla="*/ 147635 h 1670051"/>
                <a:gd name="T18" fmla="*/ 58217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MH_Other_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368941" y="1330524"/>
              <a:ext cx="357293" cy="63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000" dirty="0" smtClean="0">
                  <a:solidFill>
                    <a:srgbClr val="4D60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785745" y="5825490"/>
            <a:ext cx="918845" cy="681355"/>
            <a:chOff x="2377350" y="1251942"/>
            <a:chExt cx="728693" cy="797719"/>
          </a:xfrm>
        </p:grpSpPr>
        <p:sp>
          <p:nvSpPr>
            <p:cNvPr id="53" name="MH_Other_1"/>
            <p:cNvSpPr/>
            <p:nvPr>
              <p:custDataLst>
                <p:tags r:id="rId1"/>
              </p:custDataLst>
            </p:nvPr>
          </p:nvSpPr>
          <p:spPr bwMode="auto">
            <a:xfrm>
              <a:off x="2615905" y="1251942"/>
              <a:ext cx="490138" cy="797719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5A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642890" y="1251942"/>
              <a:ext cx="317897" cy="797719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7 w 665163"/>
                <a:gd name="T11" fmla="*/ 27796 h 1670051"/>
                <a:gd name="T12" fmla="*/ 69893 w 665163"/>
                <a:gd name="T13" fmla="*/ 87549 h 1670051"/>
                <a:gd name="T14" fmla="*/ 35197 w 665163"/>
                <a:gd name="T15" fmla="*/ 147635 h 1670051"/>
                <a:gd name="T16" fmla="*/ 23186 w 665163"/>
                <a:gd name="T17" fmla="*/ 147635 h 1670051"/>
                <a:gd name="T18" fmla="*/ 58217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377350" y="1330524"/>
              <a:ext cx="348884" cy="63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000" dirty="0" smtClean="0">
                  <a:solidFill>
                    <a:srgbClr val="F5AB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56" name="文本框 24"/>
          <p:cNvSpPr txBox="1"/>
          <p:nvPr/>
        </p:nvSpPr>
        <p:spPr>
          <a:xfrm>
            <a:off x="536575" y="1353185"/>
            <a:ext cx="11118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你能用自己喜欢的方法表示加法交换律吗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38" grpId="1"/>
      <p:bldP spid="40" grpId="0" bldLvl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1345914" y="1439261"/>
            <a:ext cx="88569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下列算式运用了加法交换律的是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2040255" y="2312035"/>
            <a:ext cx="5553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A.25+73+58=25+(73+58)</a:t>
            </a:r>
            <a:endParaRPr lang="en-US" altLang="zh-CN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2038248" y="3184664"/>
            <a:ext cx="374266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B.35+72=72+35</a:t>
            </a:r>
            <a:endParaRPr lang="en-US" altLang="zh-CN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038350" y="4057015"/>
            <a:ext cx="454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C.12+8+4=(12+8)+4</a:t>
            </a:r>
            <a:endParaRPr lang="en-US" altLang="zh-CN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040305" y="4929624"/>
            <a:ext cx="47788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D.3×4= 4×3</a:t>
            </a:r>
            <a:endParaRPr lang="en-US" altLang="zh-CN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59829" y="1439849"/>
            <a:ext cx="62698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1346200" y="5801995"/>
            <a:ext cx="10941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127+48+173=127+173+48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运用了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律。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62976" y="5801691"/>
            <a:ext cx="228601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加法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交换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图片 1" descr="O}JS]@SW%M)@V5X9DA5XF%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0445" y="-176530"/>
            <a:ext cx="8086725" cy="3857625"/>
          </a:xfrm>
          <a:prstGeom prst="rect">
            <a:avLst/>
          </a:prstGeom>
        </p:spPr>
      </p:pic>
      <p:sp>
        <p:nvSpPr>
          <p:cNvPr id="56" name="文本框 24"/>
          <p:cNvSpPr txBox="1"/>
          <p:nvPr/>
        </p:nvSpPr>
        <p:spPr>
          <a:xfrm>
            <a:off x="536575" y="3931285"/>
            <a:ext cx="11118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这道题的数学信息是什么?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60500" y="5060315"/>
            <a:ext cx="343598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第一天骑了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88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㎞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896485" y="5060315"/>
            <a:ext cx="3664585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第二天骑了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104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㎞，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8643620" y="5060315"/>
            <a:ext cx="33451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第三天骑了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㎞。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6" grpId="1"/>
      <p:bldP spid="4" grpId="0" autoUpdateAnimBg="0"/>
      <p:bldP spid="13" grpId="0" autoUpdateAnimBg="0"/>
      <p:bldP spid="1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图片 1" descr="O}JS]@SW%M)@V5X9DA5XF%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0445" y="-176530"/>
            <a:ext cx="8086725" cy="3857625"/>
          </a:xfrm>
          <a:prstGeom prst="rect">
            <a:avLst/>
          </a:prstGeom>
        </p:spPr>
      </p:pic>
      <p:sp>
        <p:nvSpPr>
          <p:cNvPr id="56" name="文本框 24"/>
          <p:cNvSpPr txBox="1"/>
          <p:nvPr/>
        </p:nvSpPr>
        <p:spPr>
          <a:xfrm>
            <a:off x="536575" y="3931285"/>
            <a:ext cx="11118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我们要解决什么问题?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262755" y="4902200"/>
            <a:ext cx="4672330" cy="71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lvl="0" algn="l" eaLnBrk="1" hangingPunct="1">
              <a:buClrTx/>
              <a:buSzTx/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三天一共骑了多少千米？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6" grpId="1"/>
      <p:bldP spid="1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图片 1" descr="O}JS]@SW%M)@V5X9DA5XF%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0445" y="-176530"/>
            <a:ext cx="8086725" cy="3857625"/>
          </a:xfrm>
          <a:prstGeom prst="rect">
            <a:avLst/>
          </a:prstGeom>
        </p:spPr>
      </p:pic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776412" y="3680778"/>
            <a:ext cx="172819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07680" y="3795876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88＋104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</a:p>
        </p:txBody>
      </p:sp>
      <p:sp>
        <p:nvSpPr>
          <p:cNvPr id="4" name="矩形 3"/>
          <p:cNvSpPr/>
          <p:nvPr/>
        </p:nvSpPr>
        <p:spPr>
          <a:xfrm>
            <a:off x="2504609" y="4562544"/>
            <a:ext cx="21863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4609" y="5373935"/>
            <a:ext cx="25228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288（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㎞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481445" y="3987165"/>
            <a:ext cx="4941570" cy="2063115"/>
          </a:xfrm>
          <a:prstGeom prst="wedgeRoundRectCallout">
            <a:avLst>
              <a:gd name="adj1" fmla="val -49980"/>
              <a:gd name="adj2" fmla="val 2422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先算出第一天、第二天的路程和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再加上第三天的路程。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3" grpId="0" bldLvl="0" animBg="1" autoUpdateAnimBg="0"/>
      <p:bldP spid="4" grpId="0"/>
      <p:bldP spid="5" grpId="0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图片 1" descr="O}JS]@SW%M)@V5X9DA5XF%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0445" y="-176530"/>
            <a:ext cx="8086725" cy="3857625"/>
          </a:xfrm>
          <a:prstGeom prst="rect">
            <a:avLst/>
          </a:prstGeom>
        </p:spPr>
      </p:pic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776412" y="3680778"/>
            <a:ext cx="172819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481445" y="3987165"/>
            <a:ext cx="4941570" cy="2063115"/>
          </a:xfrm>
          <a:prstGeom prst="wedgeRoundRectCallout">
            <a:avLst>
              <a:gd name="adj1" fmla="val -49980"/>
              <a:gd name="adj2" fmla="val 2422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先算出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的路程和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再加上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的路程。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395136" y="3689196"/>
            <a:ext cx="3688080" cy="64516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88＋(104＋96)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504356" y="4562544"/>
            <a:ext cx="2186305" cy="5835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＝88＋200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2504356" y="5373935"/>
            <a:ext cx="2522855" cy="5835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＝288（㎞）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9" grpId="0" bldLvl="0" animBg="1"/>
      <p:bldP spid="7" grpId="0" bldLvl="0" animBg="1" autoUpdateAnimBg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63629" y="1234728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88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104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＋96</a:t>
            </a:r>
          </a:p>
        </p:txBody>
      </p:sp>
      <p:sp>
        <p:nvSpPr>
          <p:cNvPr id="4" name="矩形 3"/>
          <p:cNvSpPr/>
          <p:nvPr/>
        </p:nvSpPr>
        <p:spPr>
          <a:xfrm>
            <a:off x="1762185" y="1911861"/>
            <a:ext cx="21863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2185" y="2633717"/>
            <a:ext cx="25228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288（㎞）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339969" y="1235363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88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34584" y="1911861"/>
            <a:ext cx="21863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34584" y="2633082"/>
            <a:ext cx="25228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288（㎞）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" name="Group 4"/>
          <p:cNvGrpSpPr/>
          <p:nvPr/>
        </p:nvGrpSpPr>
        <p:grpSpPr bwMode="auto">
          <a:xfrm>
            <a:off x="2761789" y="5677535"/>
            <a:ext cx="6680109" cy="1123951"/>
            <a:chOff x="-207" y="28"/>
            <a:chExt cx="3851" cy="708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-207" y="58"/>
              <a:ext cx="3851" cy="678"/>
              <a:chOff x="-207" y="0"/>
              <a:chExt cx="3851" cy="678"/>
            </a:xfrm>
          </p:grpSpPr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-207" y="13"/>
                <a:ext cx="1571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(88+104)+96</a:t>
                </a:r>
              </a:p>
            </p:txBody>
          </p:sp>
          <p:sp>
            <p:nvSpPr>
              <p:cNvPr id="17" name="Text Box 7"/>
              <p:cNvSpPr txBox="1">
                <a:spLocks noChangeArrowheads="1"/>
              </p:cNvSpPr>
              <p:nvPr/>
            </p:nvSpPr>
            <p:spPr bwMode="auto">
              <a:xfrm>
                <a:off x="1917" y="0"/>
                <a:ext cx="1727" cy="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88</a:t>
                </a:r>
                <a:r>
                  <a:rPr 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+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(</a:t>
                </a:r>
                <a:r>
                  <a:rPr 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104+96</a:t>
                </a:r>
                <a:r>
                  <a:rPr lang="zh-CN" alt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）</a:t>
                </a:r>
              </a:p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1436" y="28"/>
              <a:ext cx="408" cy="45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5713482" y="5728018"/>
            <a:ext cx="7207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23" name="矩形 22"/>
          <p:cNvSpPr/>
          <p:nvPr/>
        </p:nvSpPr>
        <p:spPr>
          <a:xfrm>
            <a:off x="1381760" y="3354705"/>
            <a:ext cx="92322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思考：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这两个算式有什么相同点和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不同点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2309" y="4205789"/>
            <a:ext cx="36008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计算结果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相同。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63394" y="4205430"/>
            <a:ext cx="36008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运算顺序不同。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432744" y="5056545"/>
            <a:ext cx="633712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比较：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两个算式有什么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关系？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4" grpId="0"/>
      <p:bldP spid="5" grpId="0"/>
      <p:bldP spid="12" grpId="0" bldLvl="0" animBg="1" autoUpdateAnimBg="0"/>
      <p:bldP spid="13" grpId="0"/>
      <p:bldP spid="14" grpId="0"/>
      <p:bldP spid="22" grpId="0" bldLvl="0" animBg="1" autoUpdateAnimBg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6" name="文本框 24"/>
          <p:cNvSpPr txBox="1"/>
          <p:nvPr/>
        </p:nvSpPr>
        <p:spPr>
          <a:xfrm>
            <a:off x="333375" y="1353185"/>
            <a:ext cx="11474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观察算式,根据老师的提示,你能总结出其中的规律吗?</a:t>
            </a:r>
          </a:p>
        </p:txBody>
      </p:sp>
      <p:pic>
        <p:nvPicPr>
          <p:cNvPr id="2" name="Picture 4" descr="http://img05.tooopen.com/images/20141113/sy_74808667671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72" b="8754"/>
          <a:stretch>
            <a:fillRect/>
          </a:stretch>
        </p:blipFill>
        <p:spPr bwMode="auto">
          <a:xfrm>
            <a:off x="516255" y="2367915"/>
            <a:ext cx="10763250" cy="311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1689735" y="3355340"/>
            <a:ext cx="87617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三个数相加,先把(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)相加,或者先把(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)相加,(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)不变。</a:t>
            </a:r>
          </a:p>
        </p:txBody>
      </p:sp>
      <p:sp>
        <p:nvSpPr>
          <p:cNvPr id="9" name="矩形 8"/>
          <p:cNvSpPr/>
          <p:nvPr/>
        </p:nvSpPr>
        <p:spPr>
          <a:xfrm>
            <a:off x="5544185" y="3580130"/>
            <a:ext cx="1911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前两个数</a:t>
            </a:r>
          </a:p>
        </p:txBody>
      </p:sp>
      <p:sp>
        <p:nvSpPr>
          <p:cNvPr id="10" name="矩形 9"/>
          <p:cNvSpPr/>
          <p:nvPr/>
        </p:nvSpPr>
        <p:spPr>
          <a:xfrm>
            <a:off x="2032635" y="4340225"/>
            <a:ext cx="1911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后两个数</a:t>
            </a:r>
          </a:p>
        </p:txBody>
      </p:sp>
      <p:sp>
        <p:nvSpPr>
          <p:cNvPr id="11" name="矩形 10"/>
          <p:cNvSpPr/>
          <p:nvPr/>
        </p:nvSpPr>
        <p:spPr>
          <a:xfrm>
            <a:off x="5594350" y="4340225"/>
            <a:ext cx="7315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6" grpId="1"/>
      <p:bldP spid="7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0" name="TextBox 37"/>
          <p:cNvSpPr txBox="1"/>
          <p:nvPr/>
        </p:nvSpPr>
        <p:spPr>
          <a:xfrm>
            <a:off x="8512641" y="5094071"/>
            <a:ext cx="1489710" cy="583565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更简便</a:t>
            </a:r>
          </a:p>
        </p:txBody>
      </p:sp>
      <p:pic>
        <p:nvPicPr>
          <p:cNvPr id="41" name="Picture 4" descr="http://img05.tooopen.com/images/20141113/sy_74808667671.jpg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72" b="8754"/>
          <a:stretch>
            <a:fillRect/>
          </a:stretch>
        </p:blipFill>
        <p:spPr bwMode="auto">
          <a:xfrm>
            <a:off x="2896865" y="2248443"/>
            <a:ext cx="5741893" cy="150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矩形 41"/>
          <p:cNvSpPr/>
          <p:nvPr/>
        </p:nvSpPr>
        <p:spPr>
          <a:xfrm>
            <a:off x="3546953" y="2482166"/>
            <a:ext cx="5059680" cy="1137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加法结合律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字母表示为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）+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+(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600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95830" y="3973830"/>
            <a:ext cx="1508125" cy="723265"/>
            <a:chOff x="1979712" y="1251942"/>
            <a:chExt cx="1126331" cy="797719"/>
          </a:xfrm>
        </p:grpSpPr>
        <p:sp>
          <p:nvSpPr>
            <p:cNvPr id="45" name="MH_Other_1"/>
            <p:cNvSpPr/>
            <p:nvPr>
              <p:custDataLst>
                <p:tags r:id="rId4"/>
              </p:custDataLst>
            </p:nvPr>
          </p:nvSpPr>
          <p:spPr bwMode="auto">
            <a:xfrm>
              <a:off x="2642889" y="1251942"/>
              <a:ext cx="463154" cy="797719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DD5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Other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642890" y="1251942"/>
              <a:ext cx="317897" cy="797719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7 w 665163"/>
                <a:gd name="T11" fmla="*/ 27796 h 1670051"/>
                <a:gd name="T12" fmla="*/ 69893 w 665163"/>
                <a:gd name="T13" fmla="*/ 87549 h 1670051"/>
                <a:gd name="T14" fmla="*/ 35197 w 665163"/>
                <a:gd name="T15" fmla="*/ 147635 h 1670051"/>
                <a:gd name="T16" fmla="*/ 23186 w 665163"/>
                <a:gd name="T17" fmla="*/ 147635 h 1670051"/>
                <a:gd name="T18" fmla="*/ 58217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Other_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979712" y="1330523"/>
              <a:ext cx="746522" cy="63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000" smtClean="0">
                  <a:solidFill>
                    <a:srgbClr val="DD5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31770" y="5051425"/>
            <a:ext cx="946785" cy="694055"/>
            <a:chOff x="2368941" y="1251942"/>
            <a:chExt cx="737102" cy="797719"/>
          </a:xfrm>
        </p:grpSpPr>
        <p:sp>
          <p:nvSpPr>
            <p:cNvPr id="49" name="MH_Other_1"/>
            <p:cNvSpPr/>
            <p:nvPr>
              <p:custDataLst>
                <p:tags r:id="rId1"/>
              </p:custDataLst>
            </p:nvPr>
          </p:nvSpPr>
          <p:spPr bwMode="auto">
            <a:xfrm>
              <a:off x="2642889" y="1251942"/>
              <a:ext cx="463154" cy="797719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4D60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642890" y="1251942"/>
              <a:ext cx="317897" cy="797719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7 w 665163"/>
                <a:gd name="T11" fmla="*/ 27796 h 1670051"/>
                <a:gd name="T12" fmla="*/ 69893 w 665163"/>
                <a:gd name="T13" fmla="*/ 87549 h 1670051"/>
                <a:gd name="T14" fmla="*/ 35197 w 665163"/>
                <a:gd name="T15" fmla="*/ 147635 h 1670051"/>
                <a:gd name="T16" fmla="*/ 23186 w 665163"/>
                <a:gd name="T17" fmla="*/ 147635 h 1670051"/>
                <a:gd name="T18" fmla="*/ 58217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368941" y="1330524"/>
              <a:ext cx="357293" cy="63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000" dirty="0" smtClean="0">
                  <a:solidFill>
                    <a:srgbClr val="4D60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56" name="文本框 24"/>
          <p:cNvSpPr txBox="1"/>
          <p:nvPr/>
        </p:nvSpPr>
        <p:spPr>
          <a:xfrm>
            <a:off x="536575" y="1353185"/>
            <a:ext cx="11118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你能用符号表示加法结合律吗?</a:t>
            </a:r>
          </a:p>
        </p:txBody>
      </p:sp>
      <p:sp>
        <p:nvSpPr>
          <p:cNvPr id="9" name="矩形 8"/>
          <p:cNvSpPr/>
          <p:nvPr/>
        </p:nvSpPr>
        <p:spPr>
          <a:xfrm>
            <a:off x="4245166" y="5022923"/>
            <a:ext cx="370141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4000" i="1" dirty="0" err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r>
              <a:rPr lang="en-US" altLang="zh-CN" sz="4000" i="1" dirty="0" err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)+</a:t>
            </a:r>
            <a:r>
              <a:rPr lang="en-US" altLang="zh-CN" sz="4000" i="1" dirty="0" err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4000" i="1" dirty="0" err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+(</a:t>
            </a:r>
            <a:r>
              <a:rPr lang="en-US" altLang="zh-CN" sz="4000" i="1" dirty="0" err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r>
              <a:rPr lang="en-US" altLang="zh-CN" sz="4000" i="1" dirty="0" err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)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31867" y="4049192"/>
            <a:ext cx="5499596" cy="583565"/>
            <a:chOff x="1960612" y="3418246"/>
            <a:chExt cx="5499596" cy="583565"/>
          </a:xfrm>
        </p:grpSpPr>
        <p:sp>
          <p:nvSpPr>
            <p:cNvPr id="5" name="矩形 4"/>
            <p:cNvSpPr/>
            <p:nvPr/>
          </p:nvSpPr>
          <p:spPr>
            <a:xfrm>
              <a:off x="1960612" y="3418246"/>
              <a:ext cx="5499596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+   )+   =    +(    +   )  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2512785" y="3564397"/>
              <a:ext cx="347141" cy="230981"/>
            </a:xfrm>
            <a:prstGeom prst="triangle">
              <a:avLst>
                <a:gd name="adj" fmla="val 523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3185495" y="3501286"/>
              <a:ext cx="381349" cy="339668"/>
            </a:xfrm>
            <a:prstGeom prst="star5">
              <a:avLst/>
            </a:prstGeom>
            <a:solidFill>
              <a:srgbClr val="CC33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>
              <a:off x="5686601" y="3564397"/>
              <a:ext cx="347142" cy="230981"/>
            </a:xfrm>
            <a:prstGeom prst="triangle">
              <a:avLst>
                <a:gd name="adj" fmla="val 523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>
              <a:off x="4852762" y="3494618"/>
              <a:ext cx="381349" cy="339668"/>
            </a:xfrm>
            <a:prstGeom prst="star5">
              <a:avLst/>
            </a:prstGeom>
            <a:solidFill>
              <a:srgbClr val="CC33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072249" y="3546286"/>
              <a:ext cx="288000" cy="28800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389125" y="3545180"/>
              <a:ext cx="288000" cy="28800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2" grpId="0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4097012" y="1391191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7" name="矩形 6"/>
          <p:cNvSpPr/>
          <p:nvPr/>
        </p:nvSpPr>
        <p:spPr>
          <a:xfrm>
            <a:off x="2056877" y="139031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23+12=</a:t>
            </a:r>
          </a:p>
        </p:txBody>
      </p:sp>
      <p:sp>
        <p:nvSpPr>
          <p:cNvPr id="3" name="矩形 2"/>
          <p:cNvSpPr/>
          <p:nvPr/>
        </p:nvSpPr>
        <p:spPr>
          <a:xfrm>
            <a:off x="6625511" y="1390313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12+23=</a:t>
            </a:r>
          </a:p>
        </p:txBody>
      </p:sp>
      <p:sp>
        <p:nvSpPr>
          <p:cNvPr id="4" name="矩形 3"/>
          <p:cNvSpPr/>
          <p:nvPr/>
        </p:nvSpPr>
        <p:spPr>
          <a:xfrm>
            <a:off x="2075723" y="2616805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70+20=</a:t>
            </a:r>
          </a:p>
        </p:txBody>
      </p:sp>
      <p:sp>
        <p:nvSpPr>
          <p:cNvPr id="23" name="矩形 22"/>
          <p:cNvSpPr/>
          <p:nvPr/>
        </p:nvSpPr>
        <p:spPr>
          <a:xfrm>
            <a:off x="6636819" y="261680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20+70=</a:t>
            </a:r>
          </a:p>
        </p:txBody>
      </p:sp>
      <p:sp>
        <p:nvSpPr>
          <p:cNvPr id="28" name="矩形 27"/>
          <p:cNvSpPr/>
          <p:nvPr/>
        </p:nvSpPr>
        <p:spPr>
          <a:xfrm>
            <a:off x="2047806" y="3909380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(23+24)+27=</a:t>
            </a:r>
          </a:p>
        </p:txBody>
      </p:sp>
      <p:sp>
        <p:nvSpPr>
          <p:cNvPr id="29" name="矩形 28"/>
          <p:cNvSpPr/>
          <p:nvPr/>
        </p:nvSpPr>
        <p:spPr>
          <a:xfrm>
            <a:off x="6584310" y="3886676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23+(24+27)=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08518" y="1390313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97114" y="261404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708605" y="261532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81538" y="390897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035469" y="390963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</a:t>
            </a:r>
          </a:p>
        </p:txBody>
      </p:sp>
      <p:sp>
        <p:nvSpPr>
          <p:cNvPr id="22" name="矩形 21"/>
          <p:cNvSpPr/>
          <p:nvPr/>
        </p:nvSpPr>
        <p:spPr>
          <a:xfrm>
            <a:off x="2047806" y="5227697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(63+30)+70=</a:t>
            </a:r>
          </a:p>
        </p:txBody>
      </p:sp>
      <p:sp>
        <p:nvSpPr>
          <p:cNvPr id="24" name="矩形 23"/>
          <p:cNvSpPr/>
          <p:nvPr/>
        </p:nvSpPr>
        <p:spPr>
          <a:xfrm>
            <a:off x="6584310" y="5204993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63+(30+70)=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51998" y="5228565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35469" y="522858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  <p:bldP spid="35" grpId="0"/>
      <p:bldP spid="36" grpId="0"/>
      <p:bldP spid="37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1950" y="642502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1403350" y="1715770"/>
            <a:ext cx="43033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1)538+99+101</a:t>
            </a:r>
            <a:endParaRPr lang="zh-CN" altLang="en-US" sz="8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6816090" y="1715770"/>
            <a:ext cx="439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(2)67+158+142</a:t>
            </a:r>
            <a:endParaRPr lang="en-US" altLang="zh-CN" sz="40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1339850" y="2817495"/>
            <a:ext cx="509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538+</a:t>
            </a:r>
            <a:r>
              <a:rPr lang="zh-CN" altLang="en-US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99+101</a:t>
            </a:r>
            <a:r>
              <a:rPr lang="zh-CN" altLang="en-US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80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339850" y="3919220"/>
            <a:ext cx="3053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 538+200</a:t>
            </a:r>
            <a:endParaRPr lang="en-US" altLang="zh-CN" sz="4000" b="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1403534" y="502094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=738</a:t>
            </a:r>
            <a:endParaRPr lang="en-US" altLang="zh-CN" sz="4000" b="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6774180" y="2817495"/>
            <a:ext cx="54044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67+</a:t>
            </a:r>
            <a:r>
              <a:rPr lang="zh-CN" altLang="en-US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158+142</a:t>
            </a:r>
            <a:r>
              <a:rPr lang="zh-CN" altLang="en-US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80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6774180" y="3919220"/>
            <a:ext cx="32823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 67+300</a:t>
            </a:r>
            <a:endParaRPr lang="en-US" altLang="zh-CN" sz="4000" b="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6816385" y="5020634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=367</a:t>
            </a:r>
            <a:endParaRPr lang="en-US" altLang="zh-CN" sz="4000" b="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1.完成教材第18页“做一做”第1,2题。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56301" y="2440732"/>
            <a:ext cx="2722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300+600=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098665" y="3018155"/>
            <a:ext cx="136588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208963" y="2311420"/>
            <a:ext cx="107632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300</a:t>
            </a:r>
          </a:p>
        </p:txBody>
      </p:sp>
      <p:sp>
        <p:nvSpPr>
          <p:cNvPr id="3" name="矩形 2"/>
          <p:cNvSpPr/>
          <p:nvPr/>
        </p:nvSpPr>
        <p:spPr>
          <a:xfrm>
            <a:off x="2043082" y="1542495"/>
            <a:ext cx="4582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根据加法交换律填空。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79404" y="2441089"/>
            <a:ext cx="1452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600+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956495" y="394982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147569" y="3392304"/>
            <a:ext cx="15316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+65=</a:t>
            </a:r>
          </a:p>
        </p:txBody>
      </p:sp>
      <p:sp>
        <p:nvSpPr>
          <p:cNvPr id="19" name="矩形 18"/>
          <p:cNvSpPr/>
          <p:nvPr/>
        </p:nvSpPr>
        <p:spPr>
          <a:xfrm>
            <a:off x="5679474" y="3392304"/>
            <a:ext cx="175069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65+35</a:t>
            </a:r>
          </a:p>
        </p:txBody>
      </p:sp>
      <p:sp>
        <p:nvSpPr>
          <p:cNvPr id="26" name="矩形 25"/>
          <p:cNvSpPr/>
          <p:nvPr/>
        </p:nvSpPr>
        <p:spPr>
          <a:xfrm>
            <a:off x="2953237" y="4356939"/>
            <a:ext cx="11550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78+</a:t>
            </a:r>
          </a:p>
        </p:txBody>
      </p:sp>
      <p:sp>
        <p:nvSpPr>
          <p:cNvPr id="27" name="矩形 26"/>
          <p:cNvSpPr/>
          <p:nvPr/>
        </p:nvSpPr>
        <p:spPr>
          <a:xfrm>
            <a:off x="5090634" y="4339580"/>
            <a:ext cx="15316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=43+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108369" y="4968563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98624" y="4968563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855149" y="5394300"/>
            <a:ext cx="17856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+12=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67563" y="5432400"/>
            <a:ext cx="11550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12+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706928" y="5977349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035019" y="3242697"/>
            <a:ext cx="77851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35</a:t>
            </a:r>
          </a:p>
        </p:txBody>
      </p:sp>
      <p:sp>
        <p:nvSpPr>
          <p:cNvPr id="35" name="矩形 34"/>
          <p:cNvSpPr/>
          <p:nvPr/>
        </p:nvSpPr>
        <p:spPr>
          <a:xfrm>
            <a:off x="4187239" y="4253602"/>
            <a:ext cx="77851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43</a:t>
            </a:r>
          </a:p>
        </p:txBody>
      </p:sp>
      <p:sp>
        <p:nvSpPr>
          <p:cNvPr id="36" name="矩形 35"/>
          <p:cNvSpPr/>
          <p:nvPr/>
        </p:nvSpPr>
        <p:spPr>
          <a:xfrm>
            <a:off x="6706636" y="4253602"/>
            <a:ext cx="77851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78</a:t>
            </a:r>
          </a:p>
        </p:txBody>
      </p:sp>
      <p:sp>
        <p:nvSpPr>
          <p:cNvPr id="37" name="矩形 36"/>
          <p:cNvSpPr/>
          <p:nvPr/>
        </p:nvSpPr>
        <p:spPr>
          <a:xfrm>
            <a:off x="6896764" y="5267682"/>
            <a:ext cx="436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1.完成教材第18页“做一做”第1,2题。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604759" y="3080782"/>
            <a:ext cx="411543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25+68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+32=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237036" y="375044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353159" y="305728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</a:t>
            </a:r>
          </a:p>
        </p:txBody>
      </p:sp>
      <p:sp>
        <p:nvSpPr>
          <p:cNvPr id="12" name="矩形 11"/>
          <p:cNvSpPr/>
          <p:nvPr/>
        </p:nvSpPr>
        <p:spPr>
          <a:xfrm>
            <a:off x="810233" y="2067640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根据加法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律填空。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39192" y="3057287"/>
            <a:ext cx="37433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25+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615655" y="3787780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731143" y="3057793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</a:p>
        </p:txBody>
      </p:sp>
      <p:sp>
        <p:nvSpPr>
          <p:cNvPr id="17" name="矩形 16"/>
          <p:cNvSpPr/>
          <p:nvPr/>
        </p:nvSpPr>
        <p:spPr>
          <a:xfrm>
            <a:off x="1609780" y="4431918"/>
            <a:ext cx="35365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130+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70+4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0315" y="4431789"/>
            <a:ext cx="3310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130+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576805" y="5139951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692794" y="443155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9624913" y="5139551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9870796" y="4431789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21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2.完成教材第19页练习五第4题。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0310" y="1834515"/>
            <a:ext cx="10050780" cy="3067685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500870" y="3076575"/>
            <a:ext cx="16090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1337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9663430" y="3622040"/>
            <a:ext cx="10293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848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9505315" y="4205605"/>
            <a:ext cx="1346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1118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718310"/>
            <a:ext cx="9337040" cy="14662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两个数相加,交换加数的位置,和不变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叫做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加法交换律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用字母表示是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3473450"/>
            <a:ext cx="9336405" cy="235458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三个数相加,先把前两个数相加,或者先把后两个数相加,和不变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，叫做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加法结合律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用字母表示是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)+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教材第19页练习五第1,3题。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0" name="图片 99"/>
          <p:cNvPicPr/>
          <p:nvPr/>
        </p:nvPicPr>
        <p:blipFill>
          <a:blip r:embed="rId7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4491" y="1510030"/>
            <a:ext cx="3873499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694806" y="1492251"/>
            <a:ext cx="3873499" cy="38734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 descr="6V}HBR7Y_4IGULOL[D1DFD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6750" y="2473960"/>
            <a:ext cx="8158480" cy="3115945"/>
          </a:xfrm>
          <a:prstGeom prst="rect">
            <a:avLst/>
          </a:prstGeom>
        </p:spPr>
      </p:pic>
      <p:sp>
        <p:nvSpPr>
          <p:cNvPr id="7" name="文本框 24"/>
          <p:cNvSpPr txBox="1"/>
          <p:nvPr/>
        </p:nvSpPr>
        <p:spPr>
          <a:xfrm>
            <a:off x="686153" y="1362033"/>
            <a:ext cx="88584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从中你可以得到哪些信息?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850896" y="3036960"/>
            <a:ext cx="1944000" cy="0"/>
          </a:xfrm>
          <a:prstGeom prst="line">
            <a:avLst/>
          </a:prstGeom>
          <a:ln w="38100" cmpd="sng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46620" y="3394710"/>
            <a:ext cx="1956435" cy="0"/>
          </a:xfrm>
          <a:prstGeom prst="line">
            <a:avLst/>
          </a:prstGeom>
          <a:ln w="38100" cmpd="sng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2" name="图片 101"/>
          <p:cNvPicPr/>
          <p:nvPr/>
        </p:nvPicPr>
        <p:blipFill>
          <a:blip r:embed="rId7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t="46743"/>
          <a:stretch>
            <a:fillRect/>
          </a:stretch>
        </p:blipFill>
        <p:spPr>
          <a:xfrm>
            <a:off x="1936750" y="3883660"/>
            <a:ext cx="9145905" cy="2409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8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7344" r="57689" b="55811"/>
          <a:stretch>
            <a:fillRect/>
          </a:stretch>
        </p:blipFill>
        <p:spPr>
          <a:xfrm>
            <a:off x="7936230" y="173355"/>
            <a:ext cx="2283460" cy="1998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815578" y="217251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</a:t>
            </a:r>
            <a:r>
              <a:rPr kumimoji="0" lang="en-US" altLang="zh-CN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起</a:t>
            </a:r>
            <a:r>
              <a:rPr kumimoji="0" lang="en-US" altLang="zh-CN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做</a:t>
            </a:r>
            <a:r>
              <a:rPr kumimoji="0" lang="en-US" altLang="zh-CN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游</a:t>
            </a:r>
            <a:r>
              <a:rPr kumimoji="0" lang="en-US" altLang="zh-CN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 descr="6V}HBR7Y_4IGULOL[D1DFD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6760" y="2162810"/>
            <a:ext cx="8158480" cy="3115945"/>
          </a:xfrm>
          <a:prstGeom prst="rect">
            <a:avLst/>
          </a:prstGeom>
        </p:spPr>
      </p:pic>
      <p:sp>
        <p:nvSpPr>
          <p:cNvPr id="7" name="文本框 24"/>
          <p:cNvSpPr txBox="1"/>
          <p:nvPr/>
        </p:nvSpPr>
        <p:spPr>
          <a:xfrm>
            <a:off x="686435" y="1362075"/>
            <a:ext cx="10336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你能根据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图中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的数学信息提出一个数学问题吗?</a:t>
            </a:r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2016552" y="5495974"/>
            <a:ext cx="662473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李叔叔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一共骑了多少千米？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2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文本框 24"/>
          <p:cNvSpPr txBox="1"/>
          <p:nvPr/>
        </p:nvSpPr>
        <p:spPr>
          <a:xfrm>
            <a:off x="575517" y="1427383"/>
            <a:ext cx="88584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你是如何解决问题的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34490" y="3990975"/>
            <a:ext cx="3734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40+56=96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km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61035" y="2976637"/>
            <a:ext cx="5718175" cy="730250"/>
            <a:chOff x="869573" y="1512218"/>
            <a:chExt cx="6162334" cy="504207"/>
          </a:xfrm>
        </p:grpSpPr>
        <p:sp>
          <p:nvSpPr>
            <p:cNvPr id="14" name="圆角矩形 13"/>
            <p:cNvSpPr/>
            <p:nvPr/>
          </p:nvSpPr>
          <p:spPr>
            <a:xfrm>
              <a:off x="899683" y="1512218"/>
              <a:ext cx="5435582" cy="504207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869573" y="1562806"/>
              <a:ext cx="6162334" cy="360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上午行程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下午行程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全天行程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488555" y="3990975"/>
            <a:ext cx="3914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56+40=96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km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18" name="TextBox 31"/>
          <p:cNvSpPr txBox="1"/>
          <p:nvPr/>
        </p:nvSpPr>
        <p:spPr>
          <a:xfrm flipH="1">
            <a:off x="686077" y="2321012"/>
            <a:ext cx="1479459" cy="48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0" noProof="0" dirty="0">
                <a:solidFill>
                  <a:schemeClr val="tx1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微软雅黑" panose="020B0503020204020204" pitchFamily="34" charset="-122"/>
                <a:cs typeface="Times New Roman" panose="02020603050405020304" charset="0"/>
              </a:rPr>
              <a:t>方法一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TextBox 31"/>
          <p:cNvSpPr txBox="1"/>
          <p:nvPr/>
        </p:nvSpPr>
        <p:spPr>
          <a:xfrm flipH="1">
            <a:off x="6933207" y="2320661"/>
            <a:ext cx="1677067" cy="48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0" noProof="0" dirty="0" smtClean="0">
                <a:solidFill>
                  <a:schemeClr val="tx1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微软雅黑" panose="020B0503020204020204" pitchFamily="34" charset="-122"/>
                <a:cs typeface="Times New Roman" panose="02020603050405020304" charset="0"/>
              </a:rPr>
              <a:t>方法二</a:t>
            </a:r>
            <a:endParaRPr kumimoji="0" lang="zh-CN" altLang="en-US" sz="3200" b="0" i="0" u="none" strike="noStrike" kern="0" cap="none" spc="0" normalizeH="0" baseline="0" noProof="0" dirty="0" smtClean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微软雅黑" panose="020B0503020204020204" pitchFamily="34" charset="-122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56400" y="3002607"/>
            <a:ext cx="5876290" cy="678815"/>
            <a:chOff x="813513" y="2833001"/>
            <a:chExt cx="5876290" cy="447680"/>
          </a:xfrm>
        </p:grpSpPr>
        <p:sp>
          <p:nvSpPr>
            <p:cNvPr id="21" name="圆角矩形 20"/>
            <p:cNvSpPr/>
            <p:nvPr/>
          </p:nvSpPr>
          <p:spPr>
            <a:xfrm>
              <a:off x="813513" y="2833001"/>
              <a:ext cx="5024120" cy="447680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TextBox 16"/>
            <p:cNvSpPr txBox="1"/>
            <p:nvPr/>
          </p:nvSpPr>
          <p:spPr>
            <a:xfrm>
              <a:off x="813513" y="2887646"/>
              <a:ext cx="5876290" cy="34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下午行程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上午行程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全天行程</a:t>
              </a:r>
            </a:p>
          </p:txBody>
        </p:sp>
      </p:grp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411855" y="4858385"/>
            <a:ext cx="59137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 </a:t>
            </a:r>
            <a:r>
              <a:rPr lang="en-US" sz="4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</a:t>
            </a:r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460529" y="4796557"/>
            <a:ext cx="74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8" grpId="0"/>
      <p:bldP spid="5" grpId="0"/>
      <p:bldP spid="9225" grpId="0" bldLvl="0" animBg="1" autoUpdateAnimBg="0"/>
      <p:bldP spid="9226" grpId="0" bldLvl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0104404"/>
  <p:tag name="MH_LIBRARY" val="GRAPHIC"/>
  <p:tag name="MH_TYPE" val="Other"/>
  <p:tag name="MH_ORDER" val="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932</Words>
  <Application>Microsoft Office PowerPoint</Application>
  <PresentationFormat>自定义</PresentationFormat>
  <Paragraphs>149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2183</cp:revision>
  <dcterms:created xsi:type="dcterms:W3CDTF">2017-11-13T08:28:00Z</dcterms:created>
  <dcterms:modified xsi:type="dcterms:W3CDTF">2021-11-17T03:02:34Z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A49BED324A2C4D22A6B8F3CB12C692B4</vt:lpwstr>
  </property>
</Properties>
</file>